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141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50" d="100"/>
          <a:sy n="150" d="100"/>
        </p:scale>
        <p:origin x="738"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1248065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1250432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3164852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166557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293645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315172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182633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2494559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223193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346460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CB7E3F7-42AD-8C40-AEBD-F2B6C3BB4EA3}"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19CEAB-5DD6-5A43-AE04-A06D19C0AA6E}" type="slidenum">
              <a:rPr lang="en-US" smtClean="0"/>
              <a:t>‹#›</a:t>
            </a:fld>
            <a:endParaRPr lang="en-US" dirty="0"/>
          </a:p>
        </p:txBody>
      </p:sp>
    </p:spTree>
    <p:extLst>
      <p:ext uri="{BB962C8B-B14F-4D97-AF65-F5344CB8AC3E}">
        <p14:creationId xmlns:p14="http://schemas.microsoft.com/office/powerpoint/2010/main" val="231577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B7E3F7-42AD-8C40-AEBD-F2B6C3BB4EA3}" type="datetimeFigureOut">
              <a:rPr lang="en-US" smtClean="0"/>
              <a:t>9/13/2016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19CEAB-5DD6-5A43-AE04-A06D19C0AA6E}" type="slidenum">
              <a:rPr lang="en-US" smtClean="0"/>
              <a:t>‹#›</a:t>
            </a:fld>
            <a:endParaRPr lang="en-US" dirty="0"/>
          </a:p>
        </p:txBody>
      </p:sp>
    </p:spTree>
    <p:extLst>
      <p:ext uri="{BB962C8B-B14F-4D97-AF65-F5344CB8AC3E}">
        <p14:creationId xmlns:p14="http://schemas.microsoft.com/office/powerpoint/2010/main" val="3019617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duotone>
              <a:schemeClr val="accent3">
                <a:shade val="45000"/>
                <a:satMod val="135000"/>
              </a:schemeClr>
              <a:prstClr val="white"/>
            </a:duotone>
          </a:blip>
          <a:stretch>
            <a:fillRect/>
          </a:stretch>
        </p:blipFill>
        <p:spPr>
          <a:xfrm>
            <a:off x="171000" y="1014515"/>
            <a:ext cx="3500223" cy="5531216"/>
          </a:xfrm>
          <a:prstGeom prst="rect">
            <a:avLst/>
          </a:prstGeom>
        </p:spPr>
      </p:pic>
      <p:sp>
        <p:nvSpPr>
          <p:cNvPr id="5" name="Rectangle 4"/>
          <p:cNvSpPr/>
          <p:nvPr/>
        </p:nvSpPr>
        <p:spPr>
          <a:xfrm>
            <a:off x="416575" y="110882"/>
            <a:ext cx="834114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Mitford Christmas Craft Fair</a:t>
            </a:r>
            <a:endParaRPr lang="en-GB"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TextBox 5"/>
          <p:cNvSpPr txBox="1"/>
          <p:nvPr/>
        </p:nvSpPr>
        <p:spPr>
          <a:xfrm>
            <a:off x="3671221" y="1043870"/>
            <a:ext cx="4964779" cy="892552"/>
          </a:xfrm>
          <a:prstGeom prst="rect">
            <a:avLst/>
          </a:prstGeom>
          <a:noFill/>
        </p:spPr>
        <p:txBody>
          <a:bodyPr wrap="square" rtlCol="0">
            <a:spAutoFit/>
          </a:bodyPr>
          <a:lstStyle/>
          <a:p>
            <a:r>
              <a:rPr lang="en-US" b="1" dirty="0" smtClean="0">
                <a:latin typeface="Arial"/>
                <a:cs typeface="Arial"/>
              </a:rPr>
              <a:t>Saturday 5</a:t>
            </a:r>
            <a:r>
              <a:rPr lang="en-US" b="1" baseline="30000" dirty="0" smtClean="0">
                <a:latin typeface="Arial"/>
                <a:cs typeface="Arial"/>
              </a:rPr>
              <a:t>th</a:t>
            </a:r>
            <a:r>
              <a:rPr lang="en-US" b="1" dirty="0" smtClean="0">
                <a:latin typeface="Arial"/>
                <a:cs typeface="Arial"/>
              </a:rPr>
              <a:t> November – 10.30am to 3.00pm </a:t>
            </a:r>
          </a:p>
          <a:p>
            <a:r>
              <a:rPr lang="en-US" sz="1600" dirty="0" smtClean="0">
                <a:latin typeface="Arial"/>
                <a:cs typeface="Arial"/>
              </a:rPr>
              <a:t>Mitford </a:t>
            </a:r>
            <a:r>
              <a:rPr lang="en-US" sz="1600" dirty="0" smtClean="0">
                <a:latin typeface="Arial"/>
                <a:cs typeface="Arial"/>
              </a:rPr>
              <a:t>Village Hall  </a:t>
            </a:r>
            <a:endParaRPr lang="en-US" sz="1600" dirty="0" smtClean="0">
              <a:latin typeface="Arial"/>
              <a:cs typeface="Arial"/>
            </a:endParaRPr>
          </a:p>
          <a:p>
            <a:r>
              <a:rPr lang="en-US" sz="1600" dirty="0" smtClean="0">
                <a:latin typeface="Arial"/>
                <a:cs typeface="Arial"/>
              </a:rPr>
              <a:t>(</a:t>
            </a:r>
            <a:r>
              <a:rPr lang="en-US" sz="1400" dirty="0" smtClean="0">
                <a:latin typeface="Arial"/>
                <a:cs typeface="Arial"/>
              </a:rPr>
              <a:t>Fontside, behind The Plough </a:t>
            </a:r>
            <a:r>
              <a:rPr lang="en-US" sz="1400" dirty="0" smtClean="0">
                <a:latin typeface="Arial"/>
                <a:cs typeface="Arial"/>
              </a:rPr>
              <a:t>pub</a:t>
            </a:r>
            <a:r>
              <a:rPr lang="en-US" sz="1600" dirty="0" smtClean="0">
                <a:latin typeface="Arial"/>
                <a:cs typeface="Arial"/>
              </a:rPr>
              <a:t>)</a:t>
            </a:r>
            <a:endParaRPr lang="en-US" sz="1600" dirty="0">
              <a:latin typeface="Arial"/>
              <a:cs typeface="Arial"/>
            </a:endParaRPr>
          </a:p>
        </p:txBody>
      </p:sp>
      <p:sp>
        <p:nvSpPr>
          <p:cNvPr id="7" name="TextBox 6"/>
          <p:cNvSpPr txBox="1"/>
          <p:nvPr/>
        </p:nvSpPr>
        <p:spPr>
          <a:xfrm>
            <a:off x="3672422" y="1892406"/>
            <a:ext cx="4841506" cy="400110"/>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a:cs typeface="Arial"/>
              </a:rPr>
              <a:t>Free Entry &amp; Parking</a:t>
            </a:r>
          </a:p>
        </p:txBody>
      </p:sp>
      <p:sp>
        <p:nvSpPr>
          <p:cNvPr id="8" name="TextBox 7"/>
          <p:cNvSpPr txBox="1"/>
          <p:nvPr/>
        </p:nvSpPr>
        <p:spPr>
          <a:xfrm>
            <a:off x="3674990" y="2361623"/>
            <a:ext cx="4841506" cy="738664"/>
          </a:xfrm>
          <a:prstGeom prst="rect">
            <a:avLst/>
          </a:prstGeom>
          <a:noFill/>
        </p:spPr>
        <p:txBody>
          <a:bodyPr wrap="square" rtlCol="0">
            <a:spAutoFit/>
          </a:bodyPr>
          <a:lstStyle/>
          <a:p>
            <a:pPr algn="just"/>
            <a:r>
              <a:rPr lang="en-US" sz="1400" dirty="0" smtClean="0">
                <a:latin typeface="Arial"/>
                <a:cs typeface="Arial"/>
              </a:rPr>
              <a:t>Enjoy stress free Christmas shopping, catch up with friends and treat yourself to delicious teas, coffee, homemade soup and cakes.</a:t>
            </a:r>
          </a:p>
        </p:txBody>
      </p:sp>
      <p:sp>
        <p:nvSpPr>
          <p:cNvPr id="9" name="TextBox 8"/>
          <p:cNvSpPr txBox="1"/>
          <p:nvPr/>
        </p:nvSpPr>
        <p:spPr>
          <a:xfrm>
            <a:off x="3677980" y="3171427"/>
            <a:ext cx="4841506" cy="523220"/>
          </a:xfrm>
          <a:prstGeom prst="rect">
            <a:avLst/>
          </a:prstGeom>
          <a:noFill/>
        </p:spPr>
        <p:txBody>
          <a:bodyPr wrap="square" rtlCol="0">
            <a:spAutoFit/>
          </a:bodyPr>
          <a:lstStyle/>
          <a:p>
            <a:pPr algn="just"/>
            <a:r>
              <a:rPr lang="en-US" sz="1400" dirty="0" smtClean="0">
                <a:latin typeface="Arial"/>
                <a:cs typeface="Arial"/>
              </a:rPr>
              <a:t>The Craft Fair attracts high quality items made by Northumbrian crafters.</a:t>
            </a:r>
          </a:p>
        </p:txBody>
      </p:sp>
      <p:sp>
        <p:nvSpPr>
          <p:cNvPr id="10" name="TextBox 9"/>
          <p:cNvSpPr txBox="1"/>
          <p:nvPr/>
        </p:nvSpPr>
        <p:spPr>
          <a:xfrm>
            <a:off x="3671221" y="3694647"/>
            <a:ext cx="4778512" cy="738664"/>
          </a:xfrm>
          <a:prstGeom prst="rect">
            <a:avLst/>
          </a:prstGeom>
          <a:noFill/>
        </p:spPr>
        <p:txBody>
          <a:bodyPr wrap="square" rtlCol="0">
            <a:spAutoFit/>
          </a:bodyPr>
          <a:lstStyle/>
          <a:p>
            <a:pPr algn="just"/>
            <a:r>
              <a:rPr lang="en-US" sz="1400" dirty="0" smtClean="0">
                <a:latin typeface="Arial"/>
                <a:cs typeface="Arial"/>
              </a:rPr>
              <a:t>Following the success of last year’s event, we have added to the range of stalls ensuring that there is something for everyone including:</a:t>
            </a:r>
          </a:p>
        </p:txBody>
      </p:sp>
      <p:sp>
        <p:nvSpPr>
          <p:cNvPr id="11" name="TextBox 10"/>
          <p:cNvSpPr txBox="1"/>
          <p:nvPr/>
        </p:nvSpPr>
        <p:spPr>
          <a:xfrm rot="20607812">
            <a:off x="3824821" y="4990356"/>
            <a:ext cx="1223412"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Beauty Gifts</a:t>
            </a:r>
            <a:endParaRPr lang="en-US" sz="1600" b="1" dirty="0"/>
          </a:p>
        </p:txBody>
      </p:sp>
      <p:sp>
        <p:nvSpPr>
          <p:cNvPr id="12" name="TextBox 11"/>
          <p:cNvSpPr txBox="1"/>
          <p:nvPr/>
        </p:nvSpPr>
        <p:spPr>
          <a:xfrm rot="20607812">
            <a:off x="3886905" y="5516281"/>
            <a:ext cx="955811"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Ceramics</a:t>
            </a:r>
            <a:endParaRPr lang="en-US" sz="1600" b="1" dirty="0"/>
          </a:p>
        </p:txBody>
      </p:sp>
      <p:sp>
        <p:nvSpPr>
          <p:cNvPr id="13" name="TextBox 12"/>
          <p:cNvSpPr txBox="1"/>
          <p:nvPr/>
        </p:nvSpPr>
        <p:spPr>
          <a:xfrm rot="20607812">
            <a:off x="3903841" y="5979452"/>
            <a:ext cx="1160995"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Wood Craft</a:t>
            </a:r>
            <a:endParaRPr lang="en-US" sz="1600" b="1" dirty="0"/>
          </a:p>
        </p:txBody>
      </p:sp>
      <p:sp>
        <p:nvSpPr>
          <p:cNvPr id="14" name="TextBox 13"/>
          <p:cNvSpPr txBox="1"/>
          <p:nvPr/>
        </p:nvSpPr>
        <p:spPr>
          <a:xfrm>
            <a:off x="5426619" y="4843936"/>
            <a:ext cx="1176724"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Fused Glass</a:t>
            </a:r>
            <a:endParaRPr lang="en-US" sz="1600" b="1" dirty="0"/>
          </a:p>
        </p:txBody>
      </p:sp>
      <p:sp>
        <p:nvSpPr>
          <p:cNvPr id="15" name="TextBox 14"/>
          <p:cNvSpPr txBox="1"/>
          <p:nvPr/>
        </p:nvSpPr>
        <p:spPr>
          <a:xfrm>
            <a:off x="5534196" y="5339979"/>
            <a:ext cx="986268"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Jewellery</a:t>
            </a:r>
            <a:endParaRPr lang="en-US" sz="1600" b="1" dirty="0"/>
          </a:p>
        </p:txBody>
      </p:sp>
      <p:sp>
        <p:nvSpPr>
          <p:cNvPr id="16" name="TextBox 15"/>
          <p:cNvSpPr txBox="1"/>
          <p:nvPr/>
        </p:nvSpPr>
        <p:spPr>
          <a:xfrm rot="688516">
            <a:off x="7073119" y="4951513"/>
            <a:ext cx="1117814"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Chocolates</a:t>
            </a:r>
            <a:endParaRPr lang="en-US" sz="1600" b="1" dirty="0"/>
          </a:p>
        </p:txBody>
      </p:sp>
      <p:sp>
        <p:nvSpPr>
          <p:cNvPr id="17" name="TextBox 16"/>
          <p:cNvSpPr txBox="1"/>
          <p:nvPr/>
        </p:nvSpPr>
        <p:spPr>
          <a:xfrm rot="688516">
            <a:off x="7544343" y="5492379"/>
            <a:ext cx="659455"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Cards</a:t>
            </a:r>
            <a:endParaRPr lang="en-US" sz="1600" b="1" dirty="0"/>
          </a:p>
        </p:txBody>
      </p:sp>
      <p:sp>
        <p:nvSpPr>
          <p:cNvPr id="18" name="TextBox 17"/>
          <p:cNvSpPr txBox="1"/>
          <p:nvPr/>
        </p:nvSpPr>
        <p:spPr>
          <a:xfrm rot="688516">
            <a:off x="7523079" y="5985432"/>
            <a:ext cx="761747"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Baking</a:t>
            </a:r>
            <a:endParaRPr lang="en-US" sz="1600" b="1" dirty="0"/>
          </a:p>
        </p:txBody>
      </p:sp>
      <p:sp>
        <p:nvSpPr>
          <p:cNvPr id="19" name="TextBox 18"/>
          <p:cNvSpPr txBox="1"/>
          <p:nvPr/>
        </p:nvSpPr>
        <p:spPr>
          <a:xfrm>
            <a:off x="5731419" y="5821081"/>
            <a:ext cx="580107"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sz="1600" b="1" dirty="0" smtClean="0"/>
              <a:t>Bags</a:t>
            </a:r>
            <a:endParaRPr lang="en-US" sz="1600" b="1" dirty="0"/>
          </a:p>
        </p:txBody>
      </p:sp>
      <p:sp>
        <p:nvSpPr>
          <p:cNvPr id="20" name="TextBox 19"/>
          <p:cNvSpPr txBox="1"/>
          <p:nvPr/>
        </p:nvSpPr>
        <p:spPr>
          <a:xfrm>
            <a:off x="1389529" y="6479368"/>
            <a:ext cx="7135937" cy="338554"/>
          </a:xfrm>
          <a:prstGeom prst="rect">
            <a:avLst/>
          </a:prstGeom>
          <a:noFill/>
        </p:spPr>
        <p:txBody>
          <a:bodyPr wrap="square" rtlCol="0">
            <a:spAutoFit/>
          </a:bodyPr>
          <a:lstStyle/>
          <a:p>
            <a:r>
              <a:rPr lang="en-US" sz="1600" dirty="0" smtClean="0">
                <a:latin typeface="Arial"/>
                <a:cs typeface="Arial"/>
              </a:rPr>
              <a:t>See overleaf for further details of the Crafters who will be joining us.</a:t>
            </a:r>
          </a:p>
        </p:txBody>
      </p:sp>
    </p:spTree>
    <p:extLst>
      <p:ext uri="{BB962C8B-B14F-4D97-AF65-F5344CB8AC3E}">
        <p14:creationId xmlns:p14="http://schemas.microsoft.com/office/powerpoint/2010/main" val="300269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7200" y="313267"/>
            <a:ext cx="4038600" cy="6299200"/>
          </a:xfrm>
        </p:spPr>
        <p:txBody>
          <a:bodyPr>
            <a:normAutofit fontScale="47500" lnSpcReduction="20000"/>
          </a:bodyPr>
          <a:lstStyle/>
          <a:p>
            <a:endParaRPr lang="en-US" b="1" dirty="0" smtClean="0"/>
          </a:p>
          <a:p>
            <a:pPr marL="0" indent="0">
              <a:buNone/>
            </a:pPr>
            <a:r>
              <a:rPr lang="en-US" b="1" dirty="0" smtClean="0"/>
              <a:t>Lilac </a:t>
            </a:r>
            <a:r>
              <a:rPr lang="en-US" b="1" dirty="0"/>
              <a:t>and Thyme</a:t>
            </a:r>
            <a:endParaRPr lang="en-GB" dirty="0"/>
          </a:p>
          <a:p>
            <a:pPr marL="0" indent="0" algn="just">
              <a:buNone/>
            </a:pPr>
            <a:r>
              <a:rPr lang="en-US" dirty="0"/>
              <a:t>Made in rural Northumberland, Lilac and Thyme cosmetics and candles are created using the best ingredients that nature provides from foraged plants to essential oils.  The range includes hand and face products, bath bombs, perfume, men's products and beautifully scented essential oil candles.  Prices range from £4.</a:t>
            </a:r>
            <a:endParaRPr lang="en-GB" dirty="0"/>
          </a:p>
          <a:p>
            <a:pPr marL="0" indent="0" algn="just">
              <a:buNone/>
            </a:pPr>
            <a:r>
              <a:rPr lang="en-US" dirty="0"/>
              <a:t> </a:t>
            </a:r>
            <a:endParaRPr lang="en-GB" dirty="0"/>
          </a:p>
          <a:p>
            <a:pPr marL="0" indent="0" algn="just">
              <a:buNone/>
            </a:pPr>
            <a:r>
              <a:rPr lang="en-US" b="1" dirty="0"/>
              <a:t>Joia Glass</a:t>
            </a:r>
            <a:endParaRPr lang="en-GB" dirty="0"/>
          </a:p>
          <a:p>
            <a:pPr marL="0" indent="0" algn="just">
              <a:buNone/>
            </a:pPr>
            <a:r>
              <a:rPr lang="en-US" dirty="0"/>
              <a:t>Local husband and wife team, Peter and Joy, create unique fused glass gifts from their studio at Kirkharle.  Their stunning range encompasses jewellery, Christmas decorations, fused glass panels and quirky glass cheese boards.</a:t>
            </a:r>
            <a:endParaRPr lang="en-GB" dirty="0"/>
          </a:p>
          <a:p>
            <a:pPr marL="0" indent="0" algn="just">
              <a:buNone/>
            </a:pPr>
            <a:r>
              <a:rPr lang="en-US" dirty="0"/>
              <a:t> </a:t>
            </a:r>
            <a:endParaRPr lang="en-GB" dirty="0"/>
          </a:p>
          <a:p>
            <a:pPr marL="0" indent="0" algn="just">
              <a:buNone/>
            </a:pPr>
            <a:r>
              <a:rPr lang="en-US" b="1" dirty="0"/>
              <a:t>Anita's Chocolate Hop</a:t>
            </a:r>
            <a:endParaRPr lang="en-GB" dirty="0"/>
          </a:p>
          <a:p>
            <a:pPr marL="0" indent="0" algn="just">
              <a:buNone/>
            </a:pPr>
            <a:r>
              <a:rPr lang="en-US" dirty="0"/>
              <a:t>Artisan Belgium confectionary, handmade with love and care in Northumberland. Anita produces a range of subtle and deliciously flavoured chocolates which includes her range of popular chocolate frog products.  Prices start at £2.</a:t>
            </a:r>
            <a:endParaRPr lang="en-GB" dirty="0"/>
          </a:p>
          <a:p>
            <a:pPr marL="0" indent="0" algn="just">
              <a:buNone/>
            </a:pPr>
            <a:r>
              <a:rPr lang="en-US" dirty="0"/>
              <a:t> </a:t>
            </a:r>
            <a:endParaRPr lang="en-GB" dirty="0"/>
          </a:p>
          <a:p>
            <a:pPr marL="0" indent="0" algn="just">
              <a:buNone/>
            </a:pPr>
            <a:r>
              <a:rPr lang="en-US" b="1" dirty="0"/>
              <a:t>Danusha</a:t>
            </a:r>
            <a:endParaRPr lang="en-GB" dirty="0"/>
          </a:p>
          <a:p>
            <a:pPr marL="0" indent="0" algn="just">
              <a:buNone/>
            </a:pPr>
            <a:r>
              <a:rPr lang="en-US" dirty="0"/>
              <a:t>Morpeth based charity Danusha, works with ladies in Nepal who make stunning ethnic jewellery and gift items.  Money raised from the sale of the items is </a:t>
            </a:r>
            <a:r>
              <a:rPr lang="en-US" dirty="0" smtClean="0"/>
              <a:t>reinvested back in Nepal.  </a:t>
            </a:r>
            <a:r>
              <a:rPr lang="en-US" dirty="0"/>
              <a:t>Prices range from £2.</a:t>
            </a:r>
            <a:endParaRPr lang="en-GB" dirty="0"/>
          </a:p>
          <a:p>
            <a:pPr marL="0" indent="0" algn="just">
              <a:buNone/>
            </a:pPr>
            <a:r>
              <a:rPr lang="en-US" dirty="0"/>
              <a:t> </a:t>
            </a:r>
            <a:endParaRPr lang="en-GB" dirty="0"/>
          </a:p>
          <a:p>
            <a:pPr marL="0" indent="0" algn="just">
              <a:buNone/>
            </a:pPr>
            <a:r>
              <a:rPr lang="en-US" b="1" dirty="0"/>
              <a:t>Wood Art by John</a:t>
            </a:r>
            <a:endParaRPr lang="en-GB" dirty="0"/>
          </a:p>
          <a:p>
            <a:pPr marL="0" indent="0" algn="just">
              <a:buNone/>
            </a:pPr>
            <a:r>
              <a:rPr lang="en-US" dirty="0"/>
              <a:t>Local wood turner John Atkinson, using a variety of woods including oak, elm, sequoia and yew, produces a range of beautifully crafted gifts including mice, cats, jewellery boxes and bowls.  Prices range from £4.</a:t>
            </a:r>
            <a:endParaRPr lang="en-GB" dirty="0"/>
          </a:p>
          <a:p>
            <a:pPr algn="just"/>
            <a:endParaRPr lang="en-US" dirty="0"/>
          </a:p>
        </p:txBody>
      </p:sp>
      <p:sp>
        <p:nvSpPr>
          <p:cNvPr id="6" name="Content Placeholder 5"/>
          <p:cNvSpPr>
            <a:spLocks noGrp="1"/>
          </p:cNvSpPr>
          <p:nvPr>
            <p:ph sz="half" idx="2"/>
          </p:nvPr>
        </p:nvSpPr>
        <p:spPr>
          <a:xfrm>
            <a:off x="4648200" y="313267"/>
            <a:ext cx="4038600" cy="6299199"/>
          </a:xfrm>
        </p:spPr>
        <p:txBody>
          <a:bodyPr>
            <a:normAutofit fontScale="47500" lnSpcReduction="20000"/>
          </a:bodyPr>
          <a:lstStyle/>
          <a:p>
            <a:pPr marL="0" indent="0">
              <a:buNone/>
            </a:pPr>
            <a:endParaRPr lang="en-US" b="1" dirty="0" smtClean="0"/>
          </a:p>
          <a:p>
            <a:pPr marL="0" indent="0" algn="just">
              <a:buNone/>
            </a:pPr>
            <a:r>
              <a:rPr lang="en-US" b="1" dirty="0" smtClean="0"/>
              <a:t>Judy </a:t>
            </a:r>
            <a:r>
              <a:rPr lang="en-US" b="1" dirty="0"/>
              <a:t>Martin Designs</a:t>
            </a:r>
            <a:endParaRPr lang="en-GB" dirty="0"/>
          </a:p>
          <a:p>
            <a:pPr marL="0" indent="0" algn="just">
              <a:buNone/>
            </a:pPr>
            <a:r>
              <a:rPr lang="en-US" dirty="0"/>
              <a:t>Mitford based Judy Martin specialises in designing and making unique bags in a variety of </a:t>
            </a:r>
            <a:r>
              <a:rPr lang="en-US" dirty="0" smtClean="0"/>
              <a:t>British high </a:t>
            </a:r>
            <a:r>
              <a:rPr lang="en-US" dirty="0"/>
              <a:t>quality fabrics.  The range includes handbags, shoulder bags, messenger bags as well as beautiful cosmetic bags.  Prices start at £6.</a:t>
            </a:r>
            <a:endParaRPr lang="en-GB" dirty="0"/>
          </a:p>
          <a:p>
            <a:pPr marL="0" indent="0" algn="just">
              <a:buNone/>
            </a:pPr>
            <a:r>
              <a:rPr lang="en-US" dirty="0"/>
              <a:t> </a:t>
            </a:r>
            <a:endParaRPr lang="en-GB" dirty="0"/>
          </a:p>
          <a:p>
            <a:pPr marL="0" indent="0" algn="just">
              <a:buNone/>
            </a:pPr>
            <a:endParaRPr lang="en-US" b="1" dirty="0" smtClean="0"/>
          </a:p>
          <a:p>
            <a:pPr marL="0" indent="0" algn="just">
              <a:buNone/>
            </a:pPr>
            <a:r>
              <a:rPr lang="en-US" b="1" dirty="0" smtClean="0"/>
              <a:t>Katie </a:t>
            </a:r>
            <a:r>
              <a:rPr lang="en-US" b="1" dirty="0"/>
              <a:t>Mac Cards</a:t>
            </a:r>
            <a:endParaRPr lang="en-GB" dirty="0"/>
          </a:p>
          <a:p>
            <a:pPr marL="0" indent="0" algn="just">
              <a:buNone/>
            </a:pPr>
            <a:r>
              <a:rPr lang="en-US" dirty="0"/>
              <a:t>Katie has been accepting commissions for cards for many years and she will be bringing her range of handmade cards to Mitford Fair.  Focusing mainly on Christmas cards, you will also be able to get a selection of birthday cards.  Prices start at £2</a:t>
            </a:r>
            <a:endParaRPr lang="en-GB" dirty="0"/>
          </a:p>
          <a:p>
            <a:pPr marL="0" indent="0" algn="just">
              <a:buNone/>
            </a:pPr>
            <a:r>
              <a:rPr lang="en-US" dirty="0"/>
              <a:t> </a:t>
            </a:r>
            <a:endParaRPr lang="en-GB" dirty="0"/>
          </a:p>
          <a:p>
            <a:pPr marL="0" indent="0" algn="just">
              <a:buNone/>
            </a:pPr>
            <a:endParaRPr lang="en-US" b="1" dirty="0" smtClean="0"/>
          </a:p>
          <a:p>
            <a:pPr marL="0" indent="0" algn="just">
              <a:buNone/>
            </a:pPr>
            <a:r>
              <a:rPr lang="en-US" b="1" dirty="0" smtClean="0"/>
              <a:t>Newton </a:t>
            </a:r>
            <a:r>
              <a:rPr lang="en-US" b="1" dirty="0"/>
              <a:t>Mill Farm Crafts</a:t>
            </a:r>
            <a:endParaRPr lang="en-GB" dirty="0"/>
          </a:p>
          <a:p>
            <a:pPr marL="0" indent="0" algn="just">
              <a:buNone/>
            </a:pPr>
            <a:r>
              <a:rPr lang="en-US" dirty="0"/>
              <a:t>With their selection of ceramics together with home made gifts inspired by nature there is sure to be something to suit everyone.  Prices start at £2.</a:t>
            </a:r>
            <a:endParaRPr lang="en-GB" dirty="0"/>
          </a:p>
          <a:p>
            <a:pPr marL="0" indent="0" algn="just">
              <a:buNone/>
            </a:pPr>
            <a:r>
              <a:rPr lang="en-US" dirty="0"/>
              <a:t> </a:t>
            </a:r>
            <a:endParaRPr lang="en-GB" dirty="0"/>
          </a:p>
          <a:p>
            <a:pPr marL="0" indent="0" algn="just">
              <a:buNone/>
            </a:pPr>
            <a:endParaRPr lang="en-US" b="1" dirty="0" smtClean="0"/>
          </a:p>
          <a:p>
            <a:pPr marL="0" indent="0" algn="just">
              <a:buNone/>
            </a:pPr>
            <a:r>
              <a:rPr lang="en-US" b="1" dirty="0" smtClean="0"/>
              <a:t>Capable </a:t>
            </a:r>
            <a:r>
              <a:rPr lang="en-US" b="1" dirty="0"/>
              <a:t>Gardener</a:t>
            </a:r>
            <a:endParaRPr lang="en-GB" dirty="0"/>
          </a:p>
          <a:p>
            <a:pPr marL="0" indent="0" algn="just">
              <a:buNone/>
            </a:pPr>
            <a:r>
              <a:rPr lang="en-US" dirty="0"/>
              <a:t>Phillipa has a selection of beautiful gifts for keen gardeners.  Her range includes Burgon and Ball </a:t>
            </a:r>
            <a:r>
              <a:rPr lang="en-US" dirty="0" smtClean="0"/>
              <a:t>hand tools</a:t>
            </a:r>
            <a:r>
              <a:rPr lang="en-US" dirty="0"/>
              <a:t>, locally made plant supports and beautiful turned wood dibbers.  Prices range from £3.50 to £20.</a:t>
            </a:r>
            <a:endParaRPr lang="en-GB" dirty="0"/>
          </a:p>
          <a:p>
            <a:pPr marL="0" indent="0" algn="just">
              <a:buNone/>
            </a:pPr>
            <a:r>
              <a:rPr lang="en-US" dirty="0"/>
              <a:t> </a:t>
            </a:r>
            <a:endParaRPr lang="en-GB" dirty="0"/>
          </a:p>
          <a:p>
            <a:pPr marL="0" indent="0" algn="just">
              <a:buNone/>
            </a:pPr>
            <a:r>
              <a:rPr lang="en-US" b="1" dirty="0"/>
              <a:t>Peppermint Tea Room</a:t>
            </a:r>
            <a:endParaRPr lang="en-GB" dirty="0"/>
          </a:p>
          <a:p>
            <a:pPr marL="0" indent="0" algn="just">
              <a:buNone/>
            </a:pPr>
            <a:r>
              <a:rPr lang="en-US" dirty="0"/>
              <a:t>Last year, Sarah's fabulous homemade breads, Bakewell puddings, scones and biscuits went down a storm and she will be back again this year with more delicious goodies.</a:t>
            </a:r>
            <a:endParaRPr lang="en-GB" dirty="0"/>
          </a:p>
          <a:p>
            <a:pPr marL="0" indent="0">
              <a:buNone/>
            </a:pPr>
            <a:endParaRPr lang="en-US" dirty="0"/>
          </a:p>
        </p:txBody>
      </p:sp>
    </p:spTree>
    <p:extLst>
      <p:ext uri="{BB962C8B-B14F-4D97-AF65-F5344CB8AC3E}">
        <p14:creationId xmlns:p14="http://schemas.microsoft.com/office/powerpoint/2010/main" val="2115810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TotalTime>
  <Words>217</Words>
  <Application>Microsoft Office PowerPoint</Application>
  <PresentationFormat>On-screen Show (4:3)</PresentationFormat>
  <Paragraphs>51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Judith Martin</dc:creator>
  <cp:lastModifiedBy>ayoung</cp:lastModifiedBy>
  <cp:revision>11</cp:revision>
  <cp:lastPrinted>2016-09-11T18:14:06Z</cp:lastPrinted>
  <dcterms:created xsi:type="dcterms:W3CDTF">2016-08-31T16:19:23Z</dcterms:created>
  <dcterms:modified xsi:type="dcterms:W3CDTF">2016-09-13T08:36:01Z</dcterms:modified>
</cp:coreProperties>
</file>